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3" r:id="rId3"/>
    <p:sldId id="361" r:id="rId4"/>
    <p:sldId id="368" r:id="rId5"/>
    <p:sldId id="367" r:id="rId6"/>
    <p:sldId id="366" r:id="rId7"/>
    <p:sldId id="375" r:id="rId8"/>
    <p:sldId id="365" r:id="rId9"/>
    <p:sldId id="359" r:id="rId10"/>
    <p:sldId id="320" r:id="rId11"/>
    <p:sldId id="321" r:id="rId12"/>
    <p:sldId id="322" r:id="rId13"/>
    <p:sldId id="323" r:id="rId14"/>
    <p:sldId id="325" r:id="rId15"/>
    <p:sldId id="326" r:id="rId16"/>
    <p:sldId id="334" r:id="rId17"/>
    <p:sldId id="377" r:id="rId18"/>
    <p:sldId id="378" r:id="rId19"/>
    <p:sldId id="370" r:id="rId20"/>
    <p:sldId id="371" r:id="rId21"/>
    <p:sldId id="374" r:id="rId22"/>
    <p:sldId id="373" r:id="rId23"/>
    <p:sldId id="372" r:id="rId24"/>
    <p:sldId id="376" r:id="rId25"/>
  </p:sldIdLst>
  <p:sldSz cx="9144000" cy="5143500" type="screen16x9"/>
  <p:notesSz cx="6858000" cy="9144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7C00"/>
    <a:srgbClr val="F58320"/>
    <a:srgbClr val="AF1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7"/>
    <p:restoredTop sz="86392"/>
  </p:normalViewPr>
  <p:slideViewPr>
    <p:cSldViewPr snapToGrid="0" snapToObjects="1">
      <p:cViewPr>
        <p:scale>
          <a:sx n="140" d="100"/>
          <a:sy n="140" d="100"/>
        </p:scale>
        <p:origin x="3256" y="1216"/>
      </p:cViewPr>
      <p:guideLst>
        <p:guide orient="horz" pos="1624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2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AA457-DBC8-7149-B53A-82D0B3484E0C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7DEA7-7B68-1746-997F-802498B6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0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28D4-D9EB-7545-9ED1-8E7C605A9CE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FF31-28E3-664B-8811-867FAFB1FD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9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7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2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83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9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4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5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4" y="908469"/>
            <a:ext cx="6395357" cy="1102519"/>
          </a:xfrm>
        </p:spPr>
        <p:txBody>
          <a:bodyPr wrap="square"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4" y="2225300"/>
            <a:ext cx="6395358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dirty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/>
            </a:lvl1pPr>
            <a:lvl2pPr marL="342900" indent="-171450">
              <a:defRPr/>
            </a:lvl2pPr>
            <a:lvl3pPr marL="514350" indent="-171450">
              <a:defRPr/>
            </a:lvl3pPr>
            <a:lvl4pPr marL="685800" indent="-171450">
              <a:defRPr/>
            </a:lvl4pPr>
            <a:lvl5pPr marL="857250" indent="-171450">
              <a:defRPr/>
            </a:lvl5pPr>
          </a:lstStyle>
          <a:p>
            <a:pPr lvl="0"/>
            <a:r>
              <a:rPr lang="en-US" sz="2100" dirty="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dirty="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dirty="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dirty="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dirty="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341" y="960121"/>
            <a:ext cx="3920336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800"/>
            </a:lvl2pPr>
            <a:lvl3pPr marL="514350" indent="-171450">
              <a:defRPr sz="1800"/>
            </a:lvl3pPr>
            <a:lvl4pPr marL="685800" indent="-171450">
              <a:defRPr sz="1800"/>
            </a:lvl4pPr>
            <a:lvl5pPr marL="857250" indent="-171450"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11901" y="960121"/>
            <a:ext cx="4073441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500"/>
            </a:lvl2pPr>
            <a:lvl3pPr marL="514350" indent="-171450">
              <a:defRPr sz="1500"/>
            </a:lvl3pPr>
            <a:lvl4pPr marL="685800" indent="-171450">
              <a:defRPr sz="1500"/>
            </a:lvl4pPr>
            <a:lvl5pPr marL="857250" indent="-171450"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52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2" y="960120"/>
            <a:ext cx="3934479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41" y="1551216"/>
            <a:ext cx="3934481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60120"/>
            <a:ext cx="40133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2" y="1551216"/>
            <a:ext cx="4013340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1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031507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343" y="118244"/>
            <a:ext cx="8113999" cy="7526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3" y="960120"/>
            <a:ext cx="8113999" cy="365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9286" y="4788640"/>
            <a:ext cx="7710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none" normalizeH="0">
                <a:solidFill>
                  <a:schemeClr val="bg1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7/30/12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195" y="4788640"/>
            <a:ext cx="43361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effectLst>
                  <a:outerShdw blurRad="63500" dist="12700" dir="2700000" algn="tl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342" y="4788640"/>
            <a:ext cx="5990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baseline="0">
          <a:solidFill>
            <a:schemeClr val="tx1">
              <a:lumMod val="85000"/>
              <a:lumOff val="15000"/>
            </a:schemeClr>
          </a:solidFill>
          <a:effectLst>
            <a:outerShdw blurRad="82550" dir="2700000" algn="tl">
              <a:schemeClr val="tx1">
                <a:lumMod val="85000"/>
                <a:lumOff val="15000"/>
                <a:alpha val="26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3" Type="http://schemas.openxmlformats.org/officeDocument/2006/relationships/image" Target="../media/image23.emf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hyperlink" Target="https://xsdk.inf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nkgo-project.github.io/gp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394" y="1219806"/>
            <a:ext cx="6393692" cy="11025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Ginkgo Sparse Linear Algebra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Package</a:t>
            </a:r>
            <a:endParaRPr lang="en-US" sz="24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395" y="212689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ICL </a:t>
            </a:r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Booth Talk</a:t>
            </a:r>
          </a:p>
          <a:p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Supercomputing 2019</a:t>
            </a:r>
            <a:endParaRPr lang="en-US" sz="10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4394" y="4672527"/>
            <a:ext cx="1070421" cy="295342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Hartwig</a:t>
            </a:r>
            <a:r>
              <a:rPr 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Anzt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7" y="2445721"/>
            <a:ext cx="2101625" cy="17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34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487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8034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96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3238194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0482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358" y="4354731"/>
            <a:ext cx="1790234" cy="2285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4841710" cy="1026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(non-linear) transformation applied to linear operator (Factory)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2" name="Rounded Rectangle 21"/>
          <p:cNvSpPr/>
          <p:nvPr/>
        </p:nvSpPr>
        <p:spPr>
          <a:xfrm>
            <a:off x="616015" y="4316052"/>
            <a:ext cx="6735441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3" name="Rounded Rectangle 22"/>
          <p:cNvSpPr/>
          <p:nvPr/>
        </p:nvSpPr>
        <p:spPr>
          <a:xfrm>
            <a:off x="3429298" y="2604450"/>
            <a:ext cx="5204133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206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353274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20333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54616" y="2512458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0" name="Rectangle 79"/>
          <p:cNvSpPr/>
          <p:nvPr/>
        </p:nvSpPr>
        <p:spPr>
          <a:xfrm>
            <a:off x="395863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1" name="Rectangle 80"/>
          <p:cNvSpPr/>
          <p:nvPr/>
        </p:nvSpPr>
        <p:spPr>
          <a:xfrm>
            <a:off x="1490263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82" name="Group 81"/>
          <p:cNvGrpSpPr/>
          <p:nvPr/>
        </p:nvGrpSpPr>
        <p:grpSpPr>
          <a:xfrm>
            <a:off x="1516327" y="3520426"/>
            <a:ext cx="191129" cy="191129"/>
            <a:chOff x="4475951" y="3771900"/>
            <a:chExt cx="359229" cy="359229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21292" y="3520426"/>
            <a:ext cx="191129" cy="191129"/>
            <a:chOff x="4475951" y="3771900"/>
            <a:chExt cx="359229" cy="35922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663626" y="2527449"/>
            <a:ext cx="280846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99" dirty="0"/>
              <a:t>=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185173" y="2633888"/>
            <a:ext cx="23516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611890" y="2861215"/>
            <a:ext cx="0" cy="55495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0008" y="2861215"/>
            <a:ext cx="0" cy="55495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7778" y="1603815"/>
            <a:ext cx="4908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Clone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17831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84890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460419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62" name="Rectangle 61"/>
          <p:cNvSpPr/>
          <p:nvPr/>
        </p:nvSpPr>
        <p:spPr>
          <a:xfrm>
            <a:off x="3554819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63" name="Group 62"/>
          <p:cNvGrpSpPr/>
          <p:nvPr/>
        </p:nvGrpSpPr>
        <p:grpSpPr>
          <a:xfrm>
            <a:off x="2473784" y="3908536"/>
            <a:ext cx="191129" cy="191129"/>
            <a:chOff x="4475951" y="3771900"/>
            <a:chExt cx="359229" cy="35922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>
            <a:off x="2771299" y="2633888"/>
            <a:ext cx="713591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676446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594564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554819" y="3277171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2747286" y="3398798"/>
            <a:ext cx="73760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459785" y="327717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581412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76446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554819" y="3226431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005013" y="3564654"/>
            <a:ext cx="1342868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after completion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554819" y="3251380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43100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159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85688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80088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36" name="Group 35"/>
          <p:cNvGrpSpPr/>
          <p:nvPr/>
        </p:nvGrpSpPr>
        <p:grpSpPr>
          <a:xfrm>
            <a:off x="8100325" y="3908536"/>
            <a:ext cx="191129" cy="191129"/>
            <a:chOff x="4475951" y="3771900"/>
            <a:chExt cx="359229" cy="35922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 flipH="1">
            <a:off x="7853633" y="2633888"/>
            <a:ext cx="181476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01715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80088" y="327717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07952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01716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62129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296568" y="2630597"/>
            <a:ext cx="181476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22614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22614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005925" y="3907492"/>
            <a:ext cx="191129" cy="191129"/>
            <a:chOff x="4475951" y="3771900"/>
            <a:chExt cx="359229" cy="35922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6985688" y="3276127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113552" y="3576965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572703" y="3505010"/>
            <a:ext cx="191129" cy="191129"/>
            <a:chOff x="4475951" y="3771900"/>
            <a:chExt cx="359229" cy="359229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>
            <a:off x="7683757" y="2852342"/>
            <a:ext cx="0" cy="54541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 rot="10800000">
            <a:off x="7708479" y="3530977"/>
            <a:ext cx="603360" cy="466085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52" name="Arc 51"/>
          <p:cNvSpPr/>
          <p:nvPr/>
        </p:nvSpPr>
        <p:spPr>
          <a:xfrm rot="10800000" flipH="1">
            <a:off x="6999361" y="3530977"/>
            <a:ext cx="603360" cy="466085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7" name="TextBox 16"/>
          <p:cNvSpPr txBox="1"/>
          <p:nvPr/>
        </p:nvSpPr>
        <p:spPr>
          <a:xfrm>
            <a:off x="4796886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3945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9475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0" name="Rectangle 19"/>
          <p:cNvSpPr/>
          <p:nvPr/>
        </p:nvSpPr>
        <p:spPr>
          <a:xfrm>
            <a:off x="5933875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21" name="Group 20"/>
          <p:cNvGrpSpPr/>
          <p:nvPr/>
        </p:nvGrpSpPr>
        <p:grpSpPr>
          <a:xfrm>
            <a:off x="5954110" y="3908536"/>
            <a:ext cx="191129" cy="191129"/>
            <a:chOff x="4475951" y="3771900"/>
            <a:chExt cx="359229" cy="35922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>
            <a:off x="5150356" y="2633888"/>
            <a:ext cx="713591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55502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33875" y="3277171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061739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55502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38840" y="2919252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38840" y="2944202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0070" y="2969988"/>
            <a:ext cx="12530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1200" y="1603815"/>
            <a:ext cx="4427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Lend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6349" y="1611880"/>
            <a:ext cx="4908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/>
              <a:t>Share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728" y="1603815"/>
            <a:ext cx="42672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Give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951100" y="622970"/>
            <a:ext cx="243255" cy="243255"/>
          </a:xfrm>
          <a:prstGeom prst="rect">
            <a:avLst/>
          </a:prstGeom>
          <a:noFill/>
          <a:ln w="38100"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93" name="Rectangle 92"/>
          <p:cNvSpPr/>
          <p:nvPr/>
        </p:nvSpPr>
        <p:spPr>
          <a:xfrm>
            <a:off x="4962672" y="96751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" name="TextBox 1"/>
          <p:cNvSpPr txBox="1"/>
          <p:nvPr/>
        </p:nvSpPr>
        <p:spPr>
          <a:xfrm>
            <a:off x="5253266" y="619498"/>
            <a:ext cx="10951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actual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0062" y="940397"/>
            <a:ext cx="149060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“empty container”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Memory Management: Smart Pointers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420" y="865307"/>
            <a:ext cx="1285608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Matrix Formats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Dense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CSR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COO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SELLP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hybrid</a:t>
            </a:r>
            <a:endParaRPr lang="en-US" sz="1349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49430" y="865307"/>
            <a:ext cx="1249894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err="1" smtClean="0"/>
              <a:t>Krylov</a:t>
            </a:r>
            <a:r>
              <a:rPr lang="en-US" sz="1349" b="1" dirty="0" smtClean="0"/>
              <a:t> Solvers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BiCGSTAB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Flexible CG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GMRES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2037" y="892952"/>
            <a:ext cx="2673039" cy="113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Preconditioners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(Block-) 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Adaptive Precision Block-Jacobi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ILU(0) 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65420" y="2539431"/>
            <a:ext cx="2435795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Hardware </a:t>
            </a:r>
            <a:r>
              <a:rPr lang="en-US" sz="1349" b="1" dirty="0" err="1" smtClean="0"/>
              <a:t>Backends</a:t>
            </a:r>
            <a:endParaRPr lang="en-US" sz="1349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Reference (sequential, CPU)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OpenMP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CUDA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HIP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649430" y="2539431"/>
            <a:ext cx="1173270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Supported 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Linux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MacOS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Windows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962037" y="2539431"/>
            <a:ext cx="1661417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Software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MFEM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err="1"/>
              <a:t>d</a:t>
            </a:r>
            <a:r>
              <a:rPr lang="en-US" sz="1349" dirty="0" err="1" smtClean="0"/>
              <a:t>eal.II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pic>
        <p:nvPicPr>
          <p:cNvPr id="1026" name="Picture 2" descr="mf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633" y="261860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33" y="362791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20" y="659094"/>
            <a:ext cx="6142748" cy="4070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" y="915001"/>
            <a:ext cx="21601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Include Ginkgo functionality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760" y="3260291"/>
            <a:ext cx="20229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executor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760" y="3688681"/>
            <a:ext cx="18312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" y="4117071"/>
            <a:ext cx="1526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Solve linear 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" y="2781935"/>
            <a:ext cx="1938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deal.ii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problem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>
          <a:xfrm flipV="1">
            <a:off x="2525903" y="795529"/>
            <a:ext cx="226441" cy="26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2388686" y="3410332"/>
            <a:ext cx="592258" cy="578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96824" y="3851515"/>
            <a:ext cx="705544" cy="41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91780" y="4292818"/>
            <a:ext cx="1089164" cy="137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388686" y="2432793"/>
            <a:ext cx="296129" cy="97753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760" y="1822460"/>
            <a:ext cx="1697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Control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37648" y="2015950"/>
            <a:ext cx="864720" cy="13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Continuous Integration &amp; Continuous Benchmarking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" y="725339"/>
            <a:ext cx="7096339" cy="39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82817" y="892952"/>
            <a:ext cx="3092513" cy="304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Static polymorphism for templating precisions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 err="1"/>
              <a:t>ValueType</a:t>
            </a:r>
            <a:r>
              <a:rPr lang="en-US" sz="1013" dirty="0"/>
              <a:t> (By default: Z,C,D,S), Integer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Smart pointers to avoid memory leaks </a:t>
            </a:r>
          </a:p>
          <a:p>
            <a:pPr marL="257175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Runtime polymorphism for </a:t>
            </a:r>
            <a:r>
              <a:rPr lang="en-US" sz="1013" dirty="0">
                <a:solidFill>
                  <a:srgbClr val="7030A0"/>
                </a:solidFill>
              </a:rPr>
              <a:t>operators</a:t>
            </a:r>
            <a:r>
              <a:rPr lang="en-US" sz="1013" dirty="0"/>
              <a:t> and 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kernels</a:t>
            </a:r>
            <a:r>
              <a:rPr lang="en-US" sz="1013" dirty="0"/>
              <a:t> 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Kernels have the same signature </a:t>
            </a:r>
            <a:br>
              <a:rPr lang="en-US" sz="1013" dirty="0"/>
            </a:br>
            <a:r>
              <a:rPr lang="en-US" sz="1013" dirty="0"/>
              <a:t>for different architectures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b="1" dirty="0">
                <a:solidFill>
                  <a:schemeClr val="accent6">
                    <a:lumMod val="75000"/>
                  </a:schemeClr>
                </a:solidFill>
              </a:rPr>
              <a:t>Executor</a:t>
            </a:r>
            <a:r>
              <a:rPr lang="en-US" sz="1013" dirty="0"/>
              <a:t> determines which kernel is used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013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013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b="1" dirty="0" err="1">
                <a:solidFill>
                  <a:srgbClr val="7030A0"/>
                </a:solidFill>
              </a:rPr>
              <a:t>LinOp</a:t>
            </a:r>
            <a:r>
              <a:rPr lang="en-US" sz="1013" dirty="0"/>
              <a:t> class for any linear operator: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Matrices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Solvers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Preconditioners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is-IS" sz="1013" dirty="0"/>
              <a:t>…</a:t>
            </a:r>
            <a:endParaRPr lang="en-US" sz="1013" dirty="0"/>
          </a:p>
        </p:txBody>
      </p:sp>
      <p:sp>
        <p:nvSpPr>
          <p:cNvPr id="17" name="TextBox 16"/>
          <p:cNvSpPr txBox="1"/>
          <p:nvPr/>
        </p:nvSpPr>
        <p:spPr>
          <a:xfrm>
            <a:off x="7524391" y="3100119"/>
            <a:ext cx="662361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>
                <a:solidFill>
                  <a:srgbClr val="7030A0"/>
                </a:solidFill>
              </a:rPr>
              <a:t>generate</a:t>
            </a:r>
          </a:p>
          <a:p>
            <a:r>
              <a:rPr lang="en-US" sz="1013" i="1" dirty="0">
                <a:solidFill>
                  <a:srgbClr val="7030A0"/>
                </a:solidFill>
              </a:rPr>
              <a:t>apply</a:t>
            </a:r>
          </a:p>
          <a:p>
            <a:r>
              <a:rPr lang="is-IS" sz="1013" i="1" dirty="0">
                <a:solidFill>
                  <a:srgbClr val="7030A0"/>
                </a:solidFill>
              </a:rPr>
              <a:t>…</a:t>
            </a:r>
            <a:endParaRPr lang="en-US" sz="1013" i="1" dirty="0">
              <a:solidFill>
                <a:srgbClr val="7030A0"/>
              </a:solidFill>
            </a:endParaRPr>
          </a:p>
          <a:p>
            <a:endParaRPr lang="en-US" sz="1013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2551" y="2352576"/>
            <a:ext cx="173477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Determines where Data lives </a:t>
            </a:r>
          </a:p>
          <a:p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&amp; operations are executed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931409" y="2393751"/>
            <a:ext cx="748667" cy="1185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71133" y="3078165"/>
            <a:ext cx="748667" cy="1185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Overview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282" y="861559"/>
            <a:ext cx="3302507" cy="426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Open-source C++ framework for sparse linear algebra.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Sparse linear solvers, preconditioners,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SpMV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etc.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Generic algorithm implementation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: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    + reference kernels for checking correctness;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    +  architecture-specific highly optimized kernels.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Focused on Multicore and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Manycore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accelerators;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Software quality and sustainability efforts 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guided by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xSDK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community policies</a:t>
            </a:r>
            <a:r>
              <a:rPr lang="en-US" sz="1013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8" name="Picture 27" descr="mage result for cm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03" y="3249414"/>
            <a:ext cx="893798" cy="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54" y="3903454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mage result for doxygen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b="34866"/>
          <a:stretch/>
        </p:blipFill>
        <p:spPr bwMode="auto">
          <a:xfrm>
            <a:off x="1082443" y="3071525"/>
            <a:ext cx="905924" cy="3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942" y="2076553"/>
            <a:ext cx="634395" cy="6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mage result for open sou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4" y="2600342"/>
            <a:ext cx="465304" cy="4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mage result for githu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98" y="2544792"/>
            <a:ext cx="457403" cy="4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mage result for continuous integration CI logo gi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3" t="5951" r="33030" b="25565"/>
          <a:stretch/>
        </p:blipFill>
        <p:spPr bwMode="auto">
          <a:xfrm>
            <a:off x="2161735" y="3860134"/>
            <a:ext cx="429041" cy="4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101447" y="2719858"/>
            <a:ext cx="90762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hlinkClick r:id="rId10"/>
              </a:rPr>
              <a:t>https://xsdk.info/</a:t>
            </a:r>
            <a:endParaRPr lang="en-US" sz="788" dirty="0"/>
          </a:p>
        </p:txBody>
      </p:sp>
      <p:pic>
        <p:nvPicPr>
          <p:cNvPr id="36" name="Picture 35" descr="SD 3-Clause &quot;New&quot; or &quot;Revised&quot;/&quot;Modified&quot; Licen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61" y="2608650"/>
            <a:ext cx="398805" cy="3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9" y="1237517"/>
            <a:ext cx="3903933" cy="27050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8965" y="4320201"/>
            <a:ext cx="280576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>
                <a:hlinkClick r:id="rId3"/>
              </a:rPr>
              <a:t>https://ginkgo-</a:t>
            </a:r>
            <a:r>
              <a:rPr lang="en-US" sz="1349" dirty="0" err="1">
                <a:hlinkClick r:id="rId3"/>
              </a:rPr>
              <a:t>project.github.io</a:t>
            </a:r>
            <a:r>
              <a:rPr lang="en-US" sz="1349" dirty="0">
                <a:hlinkClick r:id="rId3"/>
              </a:rPr>
              <a:t>/</a:t>
            </a:r>
            <a:r>
              <a:rPr lang="en-US" sz="1349" dirty="0" err="1">
                <a:hlinkClick r:id="rId3"/>
              </a:rPr>
              <a:t>gpe</a:t>
            </a:r>
            <a:r>
              <a:rPr lang="en-US" sz="1349" dirty="0">
                <a:hlinkClick r:id="rId3"/>
              </a:rPr>
              <a:t>/</a:t>
            </a:r>
            <a:endParaRPr lang="en-US" sz="1349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75" y="1034282"/>
            <a:ext cx="3367694" cy="1673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89" y="2939883"/>
            <a:ext cx="3491932" cy="170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0" y="4170928"/>
            <a:ext cx="536615" cy="536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Performance Explorer (GPE)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072" y="735975"/>
            <a:ext cx="41569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Allows anyone to access &amp; visualize Ginkgo Performance data in a browser.</a:t>
            </a:r>
          </a:p>
        </p:txBody>
      </p:sp>
    </p:spTree>
    <p:extLst>
      <p:ext uri="{BB962C8B-B14F-4D97-AF65-F5344CB8AC3E}">
        <p14:creationId xmlns:p14="http://schemas.microsoft.com/office/powerpoint/2010/main" val="20550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355210" y="921806"/>
            <a:ext cx="4233053" cy="1823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/>
          <a:stretch/>
        </p:blipFill>
        <p:spPr>
          <a:xfrm>
            <a:off x="4493209" y="947433"/>
            <a:ext cx="4226879" cy="182335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/>
          <a:stretch/>
        </p:blipFill>
        <p:spPr>
          <a:xfrm>
            <a:off x="396538" y="2796416"/>
            <a:ext cx="4271802" cy="192054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/>
          <a:stretch/>
        </p:blipFill>
        <p:spPr>
          <a:xfrm>
            <a:off x="4588263" y="2814416"/>
            <a:ext cx="4202287" cy="188454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-2957" r="33534" b="85571"/>
          <a:stretch/>
        </p:blipFill>
        <p:spPr>
          <a:xfrm>
            <a:off x="854260" y="870551"/>
            <a:ext cx="2209691" cy="51992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554907" y="301405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435032" y="1547623"/>
            <a:ext cx="4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787225" y="1437942"/>
            <a:ext cx="597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09366" y="306531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ELL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" y="915770"/>
            <a:ext cx="6463936" cy="3290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637" y="4206749"/>
            <a:ext cx="812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Anzt</a:t>
            </a:r>
            <a:r>
              <a:rPr lang="en-US" sz="1200" i="1" dirty="0"/>
              <a:t>, </a:t>
            </a:r>
            <a:r>
              <a:rPr lang="en-US" sz="1200" i="1" dirty="0" err="1"/>
              <a:t>Cojean</a:t>
            </a:r>
            <a:r>
              <a:rPr lang="en-US" sz="1200" i="1" dirty="0"/>
              <a:t>, Chen, </a:t>
            </a:r>
            <a:r>
              <a:rPr lang="en-US" sz="1200" i="1" dirty="0" err="1"/>
              <a:t>Dongarra</a:t>
            </a:r>
            <a:r>
              <a:rPr lang="en-US" sz="1200" i="1" dirty="0"/>
              <a:t>, </a:t>
            </a:r>
            <a:r>
              <a:rPr lang="en-US" sz="1200" i="1" dirty="0" err="1"/>
              <a:t>Flegar</a:t>
            </a:r>
            <a:r>
              <a:rPr lang="en-US" sz="1200" i="1" dirty="0"/>
              <a:t>, </a:t>
            </a:r>
            <a:r>
              <a:rPr lang="en-US" sz="1200" i="1" dirty="0" err="1"/>
              <a:t>Nayak</a:t>
            </a:r>
            <a:r>
              <a:rPr lang="en-US" sz="1200" i="1" dirty="0"/>
              <a:t>, </a:t>
            </a:r>
            <a:r>
              <a:rPr lang="en-US" sz="1200" i="1" dirty="0" err="1"/>
              <a:t>Tomov</a:t>
            </a:r>
            <a:r>
              <a:rPr lang="en-US" sz="1200" i="1" dirty="0"/>
              <a:t>, Tsai, Wang</a:t>
            </a:r>
            <a:r>
              <a:rPr lang="en-US" sz="1200" dirty="0"/>
              <a:t>: </a:t>
            </a:r>
            <a:r>
              <a:rPr lang="en-US" sz="1200" b="1" dirty="0"/>
              <a:t>Load-balancing Sparse Matrix Vector Product Kernels on GPUs</a:t>
            </a:r>
            <a:r>
              <a:rPr lang="en-US" sz="1200" dirty="0"/>
              <a:t>, </a:t>
            </a:r>
            <a:r>
              <a:rPr lang="en-US" sz="1200" dirty="0" smtClean="0"/>
              <a:t>TOPC, 2019.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29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v.0.5.0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1" y="3051836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12" y="892952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v.0.5.0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1" y="3051836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12" y="892952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62" y="1344355"/>
            <a:ext cx="4458027" cy="2972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20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69604" y="2652060"/>
            <a:ext cx="1250983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SpMV</a:t>
            </a: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Solver kernels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Precond</a:t>
            </a:r>
            <a:r>
              <a:rPr lang="en-US" sz="1013" dirty="0"/>
              <a:t> kernels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013" dirty="0"/>
              <a:t>…</a:t>
            </a:r>
            <a:endParaRPr lang="en-US" sz="1013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2062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753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290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pic>
        <p:nvPicPr>
          <p:cNvPr id="31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01" y="4089943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eft-Up Arrow 22"/>
          <p:cNvSpPr/>
          <p:nvPr/>
        </p:nvSpPr>
        <p:spPr>
          <a:xfrm>
            <a:off x="3597825" y="4121585"/>
            <a:ext cx="971626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4" name="Left-Up Arrow 33"/>
          <p:cNvSpPr/>
          <p:nvPr/>
        </p:nvSpPr>
        <p:spPr>
          <a:xfrm>
            <a:off x="4664612" y="4121585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7886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73314" y="2441966"/>
            <a:ext cx="1553247" cy="1384995"/>
            <a:chOff x="1784194" y="1355082"/>
            <a:chExt cx="2932771" cy="1846660"/>
          </a:xfrm>
        </p:grpSpPr>
        <p:sp>
          <p:nvSpPr>
            <p:cNvPr id="22" name="Rounded Rectangle 2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AMD-GPU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2820" y="1355082"/>
              <a:ext cx="69977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HIP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87801" y="3182826"/>
            <a:ext cx="1553247" cy="1384995"/>
            <a:chOff x="1784194" y="1355082"/>
            <a:chExt cx="2932771" cy="1846660"/>
          </a:xfrm>
        </p:grpSpPr>
        <p:sp>
          <p:nvSpPr>
            <p:cNvPr id="26" name="Rounded Rectangle 25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00043" y="1355082"/>
              <a:ext cx="142316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Multi-GPU</a:t>
              </a:r>
              <a:endParaRPr lang="en-US" sz="1013" b="1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3902" y="2182724"/>
            <a:ext cx="743900" cy="20833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pic>
        <p:nvPicPr>
          <p:cNvPr id="3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01" y="4089943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Left-Up Arrow 39"/>
          <p:cNvSpPr/>
          <p:nvPr/>
        </p:nvSpPr>
        <p:spPr>
          <a:xfrm>
            <a:off x="3597825" y="4121585"/>
            <a:ext cx="971626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Left-Up Arrow 40"/>
          <p:cNvSpPr/>
          <p:nvPr/>
        </p:nvSpPr>
        <p:spPr>
          <a:xfrm>
            <a:off x="4664612" y="4121585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625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5668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L2012-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FD26D9-3FBB-3E4D-BFB8-DE4BE1754B4C}" vid="{4796D9FA-43C9-B345-83B4-6CF85F51E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ICL_16_9</Template>
  <TotalTime>7243</TotalTime>
  <Words>1003</Words>
  <Application>Microsoft Macintosh PowerPoint</Application>
  <PresentationFormat>On-screen Show (16:9)</PresentationFormat>
  <Paragraphs>374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Arial</vt:lpstr>
      <vt:lpstr>ICL2012-Orange</vt:lpstr>
      <vt:lpstr>The Ginkgo Sparse Linear Algebra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Sparse Matrix Vector Multiply</dc:title>
  <dc:subject/>
  <dc:creator>Microsoft Office User</dc:creator>
  <cp:keywords/>
  <dc:description/>
  <cp:lastModifiedBy>Microsoft Office User</cp:lastModifiedBy>
  <cp:revision>185</cp:revision>
  <cp:lastPrinted>2018-08-18T08:43:43Z</cp:lastPrinted>
  <dcterms:created xsi:type="dcterms:W3CDTF">2017-08-07T08:15:23Z</dcterms:created>
  <dcterms:modified xsi:type="dcterms:W3CDTF">2019-10-30T08:55:09Z</dcterms:modified>
  <cp:category/>
</cp:coreProperties>
</file>